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280"/>
    <a:srgbClr val="BC0000"/>
    <a:srgbClr val="EB3915"/>
    <a:srgbClr val="1AB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52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044F2-789E-488B-AD24-988B11BAB56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1EC62-5FA6-44F9-940A-FBA0EAE0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8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EC62-5FA6-44F9-940A-FBA0EAE03A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0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0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1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8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6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7BA9E-F823-403C-B5F3-51515CAB3374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3809-B088-4791-BA99-B57CC3243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4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453705"/>
              </p:ext>
            </p:extLst>
          </p:nvPr>
        </p:nvGraphicFramePr>
        <p:xfrm>
          <a:off x="193963" y="1024466"/>
          <a:ext cx="11674767" cy="446455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36073"/>
                <a:gridCol w="1756449"/>
                <a:gridCol w="1756449"/>
                <a:gridCol w="1756449"/>
                <a:gridCol w="1756449"/>
                <a:gridCol w="1756449"/>
                <a:gridCol w="1756449"/>
              </a:tblGrid>
              <a:tr h="333279"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chemeClr val="bg1"/>
                          </a:solidFill>
                        </a:rPr>
                        <a:t>Short term (0-12 months)</a:t>
                      </a:r>
                      <a:endParaRPr lang="en-CA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chemeClr val="bg1"/>
                          </a:solidFill>
                        </a:rPr>
                        <a:t>Medium</a:t>
                      </a:r>
                      <a:r>
                        <a:rPr lang="en-CA" sz="1200" baseline="0" dirty="0" smtClean="0">
                          <a:solidFill>
                            <a:schemeClr val="bg1"/>
                          </a:solidFill>
                        </a:rPr>
                        <a:t> term (12-24 months)</a:t>
                      </a:r>
                      <a:endParaRPr lang="en-CA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chemeClr val="bg1"/>
                          </a:solidFill>
                        </a:rPr>
                        <a:t>Long term (24-36 months)</a:t>
                      </a:r>
                      <a:endParaRPr lang="en-CA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23935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/>
                        <a:t>Project</a:t>
                      </a:r>
                      <a:endParaRPr lang="en-CA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2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1169115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/>
                        <a:t>Processes</a:t>
                      </a:r>
                      <a:endParaRPr lang="en-CA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115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/>
                        <a:t>Technology</a:t>
                      </a:r>
                      <a:endParaRPr lang="en-CA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1169115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chemeClr val="bg1"/>
                          </a:solidFill>
                        </a:rPr>
                        <a:t>People</a:t>
                      </a:r>
                      <a:endParaRPr lang="en-CA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" name="Chevron 478"/>
          <p:cNvSpPr>
            <a:spLocks noGrp="1" noChangeArrowheads="1"/>
          </p:cNvSpPr>
          <p:nvPr>
            <p:custDataLst>
              <p:tags r:id="rId1"/>
            </p:custDataLst>
          </p:nvPr>
        </p:nvSpPr>
        <p:spPr bwMode="auto">
          <a:xfrm>
            <a:off x="1406660" y="1428610"/>
            <a:ext cx="77312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Project charter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3" name="Chevron 478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2249053" y="1428609"/>
            <a:ext cx="75276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Project plan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4" name="Chevron 478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3084943" y="1434454"/>
            <a:ext cx="817418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Project activity / budget tracking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5" name="Chevron 478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11259127" y="1428610"/>
            <a:ext cx="618836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Project closure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2059709" y="1703246"/>
            <a:ext cx="120074" cy="217918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175165" y="1699855"/>
            <a:ext cx="5757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n-US" sz="1000" dirty="0" smtClean="0">
                <a:solidFill>
                  <a:prstClr val="black"/>
                </a:solidFill>
                <a:cs typeface="Arial" pitchFamily="34" charset="0"/>
                <a:sym typeface="Arial" pitchFamily="34" charset="0"/>
              </a:rPr>
              <a:t>Kick-off</a:t>
            </a:r>
            <a:endParaRPr lang="en-US" sz="1000" dirty="0">
              <a:solidFill>
                <a:prstClr val="black"/>
              </a:solidFill>
              <a:cs typeface="Arial" pitchFamily="34" charset="0"/>
              <a:sym typeface="Arial" pitchFamily="34" charset="0"/>
            </a:endParaRPr>
          </a:p>
        </p:txBody>
      </p:sp>
      <p:sp>
        <p:nvSpPr>
          <p:cNvPr id="99" name="Chevron 478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1749875" y="2099839"/>
            <a:ext cx="1335068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Current state assessment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0" name="Chevron 478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3135747" y="2092560"/>
            <a:ext cx="111298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Future state process design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1" name="Chevron 478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4322618" y="2107641"/>
            <a:ext cx="224114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Future state process detailed design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2" name="Chevron 478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3135747" y="4412113"/>
            <a:ext cx="222596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Legal/compliance/risk approvals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3" name="Chevron 478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1749876" y="4818563"/>
            <a:ext cx="1335068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Stakeholder interviews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4" name="Chevron 478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1759112" y="2418569"/>
            <a:ext cx="1335068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Procedure/process reviews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5" name="Chevron 478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2099803" y="3233690"/>
            <a:ext cx="102523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Initial tech meetings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6" name="Chevron 478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4040875" y="3523408"/>
            <a:ext cx="143625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Requirements </a:t>
            </a:r>
          </a:p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(System 1)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7" name="Chevron 478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4040878" y="3877635"/>
            <a:ext cx="1436250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Requirements </a:t>
            </a:r>
          </a:p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(System 2)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8" name="Chevron 478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77128" y="3523408"/>
            <a:ext cx="317798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Development (System 1)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9" name="Chevron 478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5477128" y="3910781"/>
            <a:ext cx="317798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Development (System 2)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0" name="Chevron 478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3135747" y="3233689"/>
            <a:ext cx="83589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Intakes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1" name="Chevron 478"/>
          <p:cNvSpPr>
            <a:spLocks noGrp="1" noChangeArrowheads="1"/>
          </p:cNvSpPr>
          <p:nvPr>
            <p:custDataLst>
              <p:tags r:id="rId17"/>
            </p:custDataLst>
          </p:nvPr>
        </p:nvSpPr>
        <p:spPr bwMode="auto">
          <a:xfrm>
            <a:off x="8699865" y="3523407"/>
            <a:ext cx="114606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Testing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2" name="Chevron 478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8727541" y="3910780"/>
            <a:ext cx="1146064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Testing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3" name="Chevron 478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auto">
          <a:xfrm>
            <a:off x="9873605" y="3721023"/>
            <a:ext cx="826723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End-to-end Testing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4" name="Flowchart: Decision 113"/>
          <p:cNvSpPr/>
          <p:nvPr/>
        </p:nvSpPr>
        <p:spPr>
          <a:xfrm>
            <a:off x="10772744" y="3738621"/>
            <a:ext cx="120074" cy="217918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Rectangle 114"/>
          <p:cNvSpPr/>
          <p:nvPr/>
        </p:nvSpPr>
        <p:spPr>
          <a:xfrm>
            <a:off x="10873319" y="3735230"/>
            <a:ext cx="550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n-US" sz="1000" dirty="0" smtClean="0">
                <a:solidFill>
                  <a:prstClr val="black"/>
                </a:solidFill>
                <a:cs typeface="Arial" pitchFamily="34" charset="0"/>
                <a:sym typeface="Arial" pitchFamily="34" charset="0"/>
              </a:rPr>
              <a:t>Go-live</a:t>
            </a:r>
            <a:endParaRPr lang="en-US" sz="1000" dirty="0">
              <a:solidFill>
                <a:prstClr val="black"/>
              </a:solidFill>
              <a:cs typeface="Arial" pitchFamily="34" charset="0"/>
              <a:sym typeface="Arial" pitchFamily="34" charset="0"/>
            </a:endParaRPr>
          </a:p>
        </p:txBody>
      </p:sp>
      <p:sp>
        <p:nvSpPr>
          <p:cNvPr id="116" name="Chevron 478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auto">
          <a:xfrm>
            <a:off x="7647642" y="4405058"/>
            <a:ext cx="3052686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Change management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7" name="Chevron 478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9199383" y="4818563"/>
            <a:ext cx="150094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Training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8" name="Chevron 478"/>
          <p:cNvSpPr>
            <a:spLocks noGrp="1" noChangeArrowheads="1"/>
          </p:cNvSpPr>
          <p:nvPr>
            <p:custDataLst>
              <p:tags r:id="rId22"/>
            </p:custDataLst>
          </p:nvPr>
        </p:nvSpPr>
        <p:spPr bwMode="auto">
          <a:xfrm>
            <a:off x="10768126" y="2122722"/>
            <a:ext cx="1109837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Post go-live improvements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19" name="Chevron 478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10772744" y="2549759"/>
            <a:ext cx="1109837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Performance measurement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20" name="Chevron 478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auto">
          <a:xfrm>
            <a:off x="1907308" y="2776287"/>
            <a:ext cx="1177635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dirty="0" smtClean="0">
                <a:cs typeface="Arial" pitchFamily="34" charset="0"/>
                <a:sym typeface="Arial" pitchFamily="34" charset="0"/>
              </a:rPr>
              <a:t>Baseline measurement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21" name="Chevron 478"/>
          <p:cNvSpPr>
            <a:spLocks noGrp="1" noChangeArrowheads="1"/>
          </p:cNvSpPr>
          <p:nvPr>
            <p:custDataLst>
              <p:tags r:id="rId25"/>
            </p:custDataLst>
          </p:nvPr>
        </p:nvSpPr>
        <p:spPr bwMode="auto">
          <a:xfrm>
            <a:off x="8437829" y="2122722"/>
            <a:ext cx="2105479" cy="274637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lIns="18000" tIns="46037" rIns="90487" bIns="46037" anchor="ctr"/>
          <a:lstStyle/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New process implementation </a:t>
            </a:r>
          </a:p>
          <a:p>
            <a:pPr algn="ctr" eaLnBrk="0" hangingPunct="0"/>
            <a:r>
              <a:rPr lang="en-US" sz="1000" b="0" dirty="0" smtClean="0">
                <a:cs typeface="Arial" pitchFamily="34" charset="0"/>
                <a:sym typeface="Arial" pitchFamily="34" charset="0"/>
              </a:rPr>
              <a:t>(non-tech)</a:t>
            </a:r>
            <a:endParaRPr lang="en-US" sz="1000" b="0" dirty="0">
              <a:cs typeface="Arial" pitchFamily="34" charset="0"/>
              <a:sym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89944" y="1443690"/>
            <a:ext cx="3" cy="4070419"/>
          </a:xfrm>
          <a:prstGeom prst="line">
            <a:avLst/>
          </a:prstGeom>
          <a:ln>
            <a:solidFill>
              <a:srgbClr val="BC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666865" y="5457837"/>
            <a:ext cx="8306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  <a:cs typeface="Arial" pitchFamily="34" charset="0"/>
                <a:sym typeface="Arial" pitchFamily="34" charset="0"/>
              </a:rPr>
              <a:t>We are here</a:t>
            </a:r>
            <a:endParaRPr lang="en-CA" dirty="0"/>
          </a:p>
        </p:txBody>
      </p:sp>
      <p:cxnSp>
        <p:nvCxnSpPr>
          <p:cNvPr id="13" name="Elbow Connector 12"/>
          <p:cNvCxnSpPr>
            <a:stCxn id="121" idx="3"/>
          </p:cNvCxnSpPr>
          <p:nvPr/>
        </p:nvCxnSpPr>
        <p:spPr>
          <a:xfrm>
            <a:off x="10543308" y="2260041"/>
            <a:ext cx="193228" cy="1538003"/>
          </a:xfrm>
          <a:prstGeom prst="bentConnector2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stCxn id="117" idx="3"/>
          </p:cNvCxnSpPr>
          <p:nvPr/>
        </p:nvCxnSpPr>
        <p:spPr>
          <a:xfrm flipV="1">
            <a:off x="10700328" y="3956539"/>
            <a:ext cx="36208" cy="999343"/>
          </a:xfrm>
          <a:prstGeom prst="bentConnector2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265274" y="420154"/>
            <a:ext cx="497137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"/>
              </a:spcBef>
              <a:spcAft>
                <a:spcPct val="5000"/>
              </a:spcAft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Roadmap Example</a:t>
            </a: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10768126" y="4840937"/>
            <a:ext cx="998609" cy="560151"/>
            <a:chOff x="9956800" y="4988079"/>
            <a:chExt cx="998609" cy="560151"/>
          </a:xfrm>
        </p:grpSpPr>
        <p:sp>
          <p:nvSpPr>
            <p:cNvPr id="137" name="TextBox 136"/>
            <p:cNvSpPr txBox="1"/>
            <p:nvPr/>
          </p:nvSpPr>
          <p:spPr>
            <a:xfrm>
              <a:off x="9966036" y="4988079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EB3915"/>
                  </a:solidFill>
                  <a:latin typeface="Arial" pitchFamily="34" charset="0"/>
                  <a:cs typeface="Arial" pitchFamily="34" charset="0"/>
                </a:rPr>
                <a:t>tasko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9956800" y="5332786"/>
              <a:ext cx="944489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consulting.com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1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D85.4WZkONaHQoudyhL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105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Paradoxx</cp:lastModifiedBy>
  <cp:revision>79</cp:revision>
  <dcterms:created xsi:type="dcterms:W3CDTF">2017-08-29T01:10:13Z</dcterms:created>
  <dcterms:modified xsi:type="dcterms:W3CDTF">2022-01-16T00:10:31Z</dcterms:modified>
</cp:coreProperties>
</file>