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3915"/>
    <a:srgbClr val="1ABC9C"/>
    <a:srgbClr val="EC9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72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044F2-789E-488B-AD24-988B11BAB56E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1EC62-5FA6-44F9-940A-FBA0EAE03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85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EC62-5FA6-44F9-940A-FBA0EAE03A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5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07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0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2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1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8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8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5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6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7BA9E-F823-403C-B5F3-51515CAB3374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63809-B088-4791-BA99-B57CC3243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4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/>
          <p:nvPr/>
        </p:nvCxnSpPr>
        <p:spPr>
          <a:xfrm flipH="1">
            <a:off x="2016864" y="1239298"/>
            <a:ext cx="8650861" cy="1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2118784" y="1883299"/>
            <a:ext cx="6980262" cy="4111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marL="3175" fontAlgn="base">
              <a:spcBef>
                <a:spcPct val="50000"/>
              </a:spcBef>
              <a:spcAft>
                <a:spcPct val="0"/>
              </a:spcAft>
            </a:pPr>
            <a:endParaRPr lang="en-US" sz="1000" b="1" i="1" smtClean="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auto">
          <a:xfrm>
            <a:off x="3860396" y="1883299"/>
            <a:ext cx="822325" cy="3984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</a:rPr>
              <a:t>Level 1: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 smtClean="0">
                <a:solidFill>
                  <a:schemeClr val="bg1"/>
                </a:solidFill>
                <a:latin typeface="Trebuchet MS" pitchFamily="34" charset="0"/>
              </a:rPr>
              <a:t>Poor</a:t>
            </a: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4912908" y="1883299"/>
            <a:ext cx="822325" cy="3984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</a:rPr>
              <a:t>Level 2: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</a:rPr>
              <a:t>Limited</a:t>
            </a:r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5970183" y="1883299"/>
            <a:ext cx="822325" cy="3984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</a:rPr>
              <a:t>Level 3: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 smtClean="0">
                <a:solidFill>
                  <a:schemeClr val="bg1"/>
                </a:solidFill>
                <a:latin typeface="Trebuchet MS" pitchFamily="34" charset="0"/>
              </a:rPr>
              <a:t>Acceptable</a:t>
            </a:r>
          </a:p>
        </p:txBody>
      </p:sp>
      <p:sp>
        <p:nvSpPr>
          <p:cNvPr id="71" name="Rectangle 7"/>
          <p:cNvSpPr>
            <a:spLocks noChangeArrowheads="1"/>
          </p:cNvSpPr>
          <p:nvPr/>
        </p:nvSpPr>
        <p:spPr bwMode="auto">
          <a:xfrm>
            <a:off x="7002058" y="1883299"/>
            <a:ext cx="822325" cy="3984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</a:rPr>
              <a:t>Level 4: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 smtClean="0">
                <a:solidFill>
                  <a:schemeClr val="bg1"/>
                </a:solidFill>
                <a:latin typeface="Trebuchet MS" pitchFamily="34" charset="0"/>
              </a:rPr>
              <a:t>Good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016863" y="1883299"/>
            <a:ext cx="1584176" cy="4111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>
                    <a:lumMod val="95000"/>
                  </a:schemeClr>
                </a:solidFill>
                <a:latin typeface="Trebuchet MS" pitchFamily="34" charset="0"/>
              </a:rPr>
              <a:t>Criteria</a:t>
            </a:r>
            <a:endParaRPr lang="en-US" sz="1000" b="1" baseline="30000" dirty="0" smtClean="0">
              <a:solidFill>
                <a:schemeClr val="bg1">
                  <a:lumMod val="95000"/>
                </a:schemeClr>
              </a:solidFill>
              <a:latin typeface="Trebuchet MS" pitchFamily="34" charset="0"/>
            </a:endParaRPr>
          </a:p>
        </p:txBody>
      </p:sp>
      <p:graphicFrame>
        <p:nvGraphicFramePr>
          <p:cNvPr id="88" name="Group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515070"/>
              </p:ext>
            </p:extLst>
          </p:nvPr>
        </p:nvGraphicFramePr>
        <p:xfrm>
          <a:off x="1875898" y="2334146"/>
          <a:ext cx="1709737" cy="2472359"/>
        </p:xfrm>
        <a:graphic>
          <a:graphicData uri="http://schemas.openxmlformats.org/drawingml/2006/table">
            <a:tbl>
              <a:tblPr/>
              <a:tblGrid>
                <a:gridCol w="1709737"/>
              </a:tblGrid>
              <a:tr h="516207">
                <a:tc>
                  <a:txBody>
                    <a:bodyPr/>
                    <a:lstStyle/>
                    <a:p>
                      <a:pPr marL="0" marR="0" lvl="0" indent="0" algn="ctr" defTabSz="8842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Staff Friendliness</a:t>
                      </a:r>
                      <a:endParaRPr kumimoji="0" lang="en-CA" sz="11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038">
                <a:tc>
                  <a:txBody>
                    <a:bodyPr/>
                    <a:lstStyle/>
                    <a:p>
                      <a:pPr marL="0" marR="0" lvl="0" indent="0" algn="ctr" defTabSz="8842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Information Provided</a:t>
                      </a:r>
                      <a:endParaRPr kumimoji="0" lang="en-CA" sz="11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038">
                <a:tc>
                  <a:txBody>
                    <a:bodyPr/>
                    <a:lstStyle/>
                    <a:p>
                      <a:pPr marL="0" marR="0" lvl="0" indent="0" algn="ctr" defTabSz="8842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Wait time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038">
                <a:tc>
                  <a:txBody>
                    <a:bodyPr/>
                    <a:lstStyle/>
                    <a:p>
                      <a:pPr marL="0" marR="0" lvl="0" indent="0" algn="ctr" defTabSz="8842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Addressed Client Needs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038">
                <a:tc>
                  <a:txBody>
                    <a:bodyPr/>
                    <a:lstStyle/>
                    <a:p>
                      <a:pPr marL="0" marR="0" lvl="0" indent="0" algn="ctr" defTabSz="8842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Overall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" name="Rectangle 102"/>
          <p:cNvSpPr>
            <a:spLocks noChangeArrowheads="1"/>
          </p:cNvSpPr>
          <p:nvPr/>
        </p:nvSpPr>
        <p:spPr bwMode="auto">
          <a:xfrm>
            <a:off x="3860396" y="1540318"/>
            <a:ext cx="5238650" cy="282778"/>
          </a:xfrm>
          <a:prstGeom prst="rect">
            <a:avLst/>
          </a:prstGeom>
          <a:solidFill>
            <a:srgbClr val="EB3915"/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</a:rPr>
              <a:t>LEVELS OF CLIENT EXPERIENCE</a:t>
            </a:r>
            <a:endParaRPr lang="en-US" sz="1000" b="1" baseline="30000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gray">
          <a:xfrm>
            <a:off x="1973304" y="4975517"/>
            <a:ext cx="7125743" cy="2639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xtLst/>
        </p:spPr>
        <p:txBody>
          <a:bodyPr lIns="88413" tIns="44207" rIns="88413" bIns="44207" anchor="ctr" anchorCtr="1"/>
          <a:lstStyle/>
          <a:p>
            <a:pPr algn="ctr" defTabSz="8842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chemeClr val="bg1"/>
                </a:solidFill>
                <a:cs typeface="Arial" pitchFamily="34" charset="0"/>
              </a:rPr>
              <a:t>Key Observations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3712758" y="2581292"/>
            <a:ext cx="5242272" cy="1988088"/>
            <a:chOff x="1778000" y="2283906"/>
            <a:chExt cx="4287838" cy="1988088"/>
          </a:xfrm>
        </p:grpSpPr>
        <p:sp>
          <p:nvSpPr>
            <p:cNvPr id="92" name="Line 10"/>
            <p:cNvSpPr>
              <a:spLocks noChangeShapeType="1"/>
            </p:cNvSpPr>
            <p:nvPr/>
          </p:nvSpPr>
          <p:spPr bwMode="auto">
            <a:xfrm flipV="1">
              <a:off x="1778000" y="3774972"/>
              <a:ext cx="4287838" cy="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93" name="Line 11"/>
            <p:cNvSpPr>
              <a:spLocks noChangeShapeType="1"/>
            </p:cNvSpPr>
            <p:nvPr/>
          </p:nvSpPr>
          <p:spPr bwMode="auto">
            <a:xfrm flipV="1">
              <a:off x="1778000" y="2283906"/>
              <a:ext cx="4287838" cy="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94" name="Line 14"/>
            <p:cNvSpPr>
              <a:spLocks noChangeShapeType="1"/>
            </p:cNvSpPr>
            <p:nvPr/>
          </p:nvSpPr>
          <p:spPr bwMode="auto">
            <a:xfrm flipV="1">
              <a:off x="1778000" y="3277950"/>
              <a:ext cx="4287838" cy="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95" name="Line 16"/>
            <p:cNvSpPr>
              <a:spLocks noChangeShapeType="1"/>
            </p:cNvSpPr>
            <p:nvPr/>
          </p:nvSpPr>
          <p:spPr bwMode="auto">
            <a:xfrm>
              <a:off x="1778000" y="4271994"/>
              <a:ext cx="4287838" cy="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96" name="Line 14"/>
            <p:cNvSpPr>
              <a:spLocks noChangeShapeType="1"/>
            </p:cNvSpPr>
            <p:nvPr/>
          </p:nvSpPr>
          <p:spPr bwMode="auto">
            <a:xfrm flipV="1">
              <a:off x="1778000" y="2780928"/>
              <a:ext cx="4287838" cy="0"/>
            </a:xfrm>
            <a:prstGeom prst="lin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</p:grp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8030758" y="1883299"/>
            <a:ext cx="822325" cy="3984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bg1"/>
                </a:solidFill>
                <a:latin typeface="Trebuchet MS" pitchFamily="34" charset="0"/>
              </a:rPr>
              <a:t>Level 5: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 smtClean="0">
                <a:solidFill>
                  <a:schemeClr val="bg1"/>
                </a:solidFill>
                <a:latin typeface="Trebuchet MS" pitchFamily="34" charset="0"/>
              </a:rPr>
              <a:t>Great</a:t>
            </a:r>
            <a:endParaRPr lang="en-US" sz="1000" b="1" i="1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3881710" y="720441"/>
            <a:ext cx="417694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"/>
              </a:spcBef>
              <a:spcAft>
                <a:spcPct val="5000"/>
              </a:spcAft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Client Experience </a:t>
            </a: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Analysis</a:t>
            </a:r>
            <a:endParaRPr lang="en-US" sz="2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26" name="Rectangle 12"/>
          <p:cNvSpPr>
            <a:spLocks noChangeArrowheads="1"/>
          </p:cNvSpPr>
          <p:nvPr/>
        </p:nvSpPr>
        <p:spPr bwMode="auto">
          <a:xfrm>
            <a:off x="1973304" y="5285668"/>
            <a:ext cx="7125741" cy="110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413" tIns="88413" rIns="88413" bIns="88413" anchor="t"/>
          <a:lstStyle/>
          <a:p>
            <a:pPr marL="114300" indent="-1143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1000" dirty="0" smtClean="0">
                <a:solidFill>
                  <a:srgbClr val="000000"/>
                </a:solidFill>
                <a:latin typeface="Trebuchet MS" pitchFamily="34" charset="0"/>
              </a:rPr>
              <a:t>Company 3 has performed better overall based on key assessment categories while Company scored the lowest</a:t>
            </a:r>
          </a:p>
          <a:p>
            <a:pPr marL="114300" indent="-1143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1000" dirty="0" smtClean="0">
                <a:solidFill>
                  <a:srgbClr val="000000"/>
                </a:solidFill>
                <a:latin typeface="Trebuchet MS" pitchFamily="34" charset="0"/>
              </a:rPr>
              <a:t>None of the companies scored high on the Friendliness dimension</a:t>
            </a:r>
            <a:endParaRPr lang="en-US" sz="10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marL="114300" indent="-1143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000" dirty="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5190432" y="2454435"/>
            <a:ext cx="249428" cy="2433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Oval 51"/>
          <p:cNvSpPr/>
          <p:nvPr/>
        </p:nvSpPr>
        <p:spPr>
          <a:xfrm>
            <a:off x="5190432" y="2950054"/>
            <a:ext cx="249428" cy="2433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Oval 52"/>
          <p:cNvSpPr/>
          <p:nvPr/>
        </p:nvSpPr>
        <p:spPr>
          <a:xfrm>
            <a:off x="6355162" y="3950664"/>
            <a:ext cx="249428" cy="2433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Oval 53"/>
          <p:cNvSpPr/>
          <p:nvPr/>
        </p:nvSpPr>
        <p:spPr>
          <a:xfrm>
            <a:off x="5232444" y="4469088"/>
            <a:ext cx="249428" cy="2433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Oval 54"/>
          <p:cNvSpPr/>
          <p:nvPr/>
        </p:nvSpPr>
        <p:spPr>
          <a:xfrm>
            <a:off x="7288506" y="2454437"/>
            <a:ext cx="249428" cy="24338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Oval 56"/>
          <p:cNvSpPr/>
          <p:nvPr/>
        </p:nvSpPr>
        <p:spPr>
          <a:xfrm>
            <a:off x="5199356" y="3453642"/>
            <a:ext cx="249428" cy="24338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/>
          <p:cNvSpPr/>
          <p:nvPr/>
        </p:nvSpPr>
        <p:spPr>
          <a:xfrm>
            <a:off x="7284042" y="3950664"/>
            <a:ext cx="249428" cy="2433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Oval 59"/>
          <p:cNvSpPr/>
          <p:nvPr/>
        </p:nvSpPr>
        <p:spPr>
          <a:xfrm>
            <a:off x="8336884" y="2454436"/>
            <a:ext cx="249428" cy="2433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3" name="Oval 62"/>
          <p:cNvSpPr/>
          <p:nvPr/>
        </p:nvSpPr>
        <p:spPr>
          <a:xfrm>
            <a:off x="6230293" y="2956620"/>
            <a:ext cx="249428" cy="24338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/>
          <p:cNvSpPr/>
          <p:nvPr/>
        </p:nvSpPr>
        <p:spPr>
          <a:xfrm>
            <a:off x="7284042" y="3443942"/>
            <a:ext cx="249428" cy="2433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/>
          <p:cNvSpPr/>
          <p:nvPr/>
        </p:nvSpPr>
        <p:spPr>
          <a:xfrm>
            <a:off x="5199356" y="3950664"/>
            <a:ext cx="249428" cy="24338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/>
          <p:cNvSpPr/>
          <p:nvPr/>
        </p:nvSpPr>
        <p:spPr>
          <a:xfrm>
            <a:off x="7288506" y="4476637"/>
            <a:ext cx="249428" cy="2433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Oval 68"/>
          <p:cNvSpPr/>
          <p:nvPr/>
        </p:nvSpPr>
        <p:spPr>
          <a:xfrm>
            <a:off x="6258949" y="4469087"/>
            <a:ext cx="249428" cy="24338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Oval 69"/>
          <p:cNvSpPr/>
          <p:nvPr/>
        </p:nvSpPr>
        <p:spPr>
          <a:xfrm>
            <a:off x="9584468" y="2498365"/>
            <a:ext cx="249428" cy="2433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Oval 71"/>
          <p:cNvSpPr/>
          <p:nvPr/>
        </p:nvSpPr>
        <p:spPr>
          <a:xfrm>
            <a:off x="9591560" y="2831208"/>
            <a:ext cx="249428" cy="24338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Oval 72"/>
          <p:cNvSpPr/>
          <p:nvPr/>
        </p:nvSpPr>
        <p:spPr>
          <a:xfrm>
            <a:off x="9584468" y="3179930"/>
            <a:ext cx="249428" cy="2433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9530714" y="2138605"/>
            <a:ext cx="66236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rgbClr val="000000"/>
                </a:solidFill>
                <a:latin typeface="Trebuchet MS" pitchFamily="34" charset="0"/>
              </a:rPr>
              <a:t>Legend:</a:t>
            </a:r>
            <a:endParaRPr lang="en-CA" b="1" dirty="0"/>
          </a:p>
        </p:txBody>
      </p:sp>
      <p:sp>
        <p:nvSpPr>
          <p:cNvPr id="74" name="Rectangle 73"/>
          <p:cNvSpPr/>
          <p:nvPr/>
        </p:nvSpPr>
        <p:spPr>
          <a:xfrm>
            <a:off x="9853078" y="2493319"/>
            <a:ext cx="8146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Trebuchet MS" pitchFamily="34" charset="0"/>
              </a:rPr>
              <a:t>Company 1</a:t>
            </a:r>
            <a:endParaRPr lang="en-CA" dirty="0"/>
          </a:p>
        </p:txBody>
      </p:sp>
      <p:sp>
        <p:nvSpPr>
          <p:cNvPr id="75" name="Rectangle 74"/>
          <p:cNvSpPr/>
          <p:nvPr/>
        </p:nvSpPr>
        <p:spPr>
          <a:xfrm>
            <a:off x="9853078" y="2832092"/>
            <a:ext cx="8146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Trebuchet MS" pitchFamily="34" charset="0"/>
              </a:rPr>
              <a:t>Company 2</a:t>
            </a:r>
            <a:endParaRPr lang="en-CA" dirty="0"/>
          </a:p>
        </p:txBody>
      </p:sp>
      <p:sp>
        <p:nvSpPr>
          <p:cNvPr id="76" name="Rectangle 75"/>
          <p:cNvSpPr/>
          <p:nvPr/>
        </p:nvSpPr>
        <p:spPr>
          <a:xfrm>
            <a:off x="9853078" y="3196859"/>
            <a:ext cx="8146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Trebuchet MS" pitchFamily="34" charset="0"/>
              </a:rPr>
              <a:t>Company 3</a:t>
            </a:r>
            <a:endParaRPr lang="en-CA" dirty="0"/>
          </a:p>
        </p:txBody>
      </p:sp>
      <p:sp>
        <p:nvSpPr>
          <p:cNvPr id="77" name="Oval 76"/>
          <p:cNvSpPr/>
          <p:nvPr/>
        </p:nvSpPr>
        <p:spPr>
          <a:xfrm>
            <a:off x="6489563" y="2961939"/>
            <a:ext cx="249428" cy="2433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pSp>
        <p:nvGrpSpPr>
          <p:cNvPr id="11" name="Group 10"/>
          <p:cNvGrpSpPr/>
          <p:nvPr/>
        </p:nvGrpSpPr>
        <p:grpSpPr>
          <a:xfrm>
            <a:off x="9430741" y="4749862"/>
            <a:ext cx="998609" cy="560151"/>
            <a:chOff x="9956800" y="4988079"/>
            <a:chExt cx="998609" cy="560151"/>
          </a:xfrm>
        </p:grpSpPr>
        <p:sp>
          <p:nvSpPr>
            <p:cNvPr id="9" name="TextBox 8"/>
            <p:cNvSpPr txBox="1"/>
            <p:nvPr/>
          </p:nvSpPr>
          <p:spPr>
            <a:xfrm>
              <a:off x="9966036" y="4988079"/>
              <a:ext cx="9893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400" b="1" dirty="0" err="1" smtClean="0">
                  <a:solidFill>
                    <a:srgbClr val="EB3915"/>
                  </a:solidFill>
                  <a:latin typeface="Arial" pitchFamily="34" charset="0"/>
                  <a:cs typeface="Arial" pitchFamily="34" charset="0"/>
                </a:rPr>
                <a:t>tasko</a:t>
              </a:r>
              <a:endParaRPr lang="en-CA" sz="2400" b="1" dirty="0" smtClean="0">
                <a:solidFill>
                  <a:srgbClr val="EB3915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956800" y="5332786"/>
              <a:ext cx="944489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consulting.com</a:t>
              </a:r>
              <a:endParaRPr lang="en-CA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87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77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Paradoxx</cp:lastModifiedBy>
  <cp:revision>64</cp:revision>
  <dcterms:created xsi:type="dcterms:W3CDTF">2017-08-29T01:10:13Z</dcterms:created>
  <dcterms:modified xsi:type="dcterms:W3CDTF">2022-01-15T19:21:46Z</dcterms:modified>
</cp:coreProperties>
</file>